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1" r:id="rId2"/>
    <p:sldId id="375" r:id="rId3"/>
    <p:sldId id="413" r:id="rId4"/>
    <p:sldId id="435" r:id="rId5"/>
    <p:sldId id="446" r:id="rId6"/>
    <p:sldId id="443" r:id="rId7"/>
    <p:sldId id="469" r:id="rId8"/>
    <p:sldId id="466" r:id="rId9"/>
    <p:sldId id="459" r:id="rId10"/>
    <p:sldId id="460" r:id="rId11"/>
    <p:sldId id="447" r:id="rId12"/>
    <p:sldId id="461" r:id="rId13"/>
    <p:sldId id="449" r:id="rId14"/>
    <p:sldId id="465" r:id="rId15"/>
    <p:sldId id="452" r:id="rId16"/>
    <p:sldId id="453" r:id="rId17"/>
    <p:sldId id="454" r:id="rId18"/>
    <p:sldId id="455" r:id="rId19"/>
    <p:sldId id="456" r:id="rId20"/>
    <p:sldId id="420" r:id="rId21"/>
    <p:sldId id="274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5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46"/>
    <a:srgbClr val="002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1923" autoAdjust="0"/>
  </p:normalViewPr>
  <p:slideViewPr>
    <p:cSldViewPr snapToGrid="0" snapToObjects="1">
      <p:cViewPr varScale="1">
        <p:scale>
          <a:sx n="56" d="100"/>
          <a:sy n="56" d="100"/>
        </p:scale>
        <p:origin x="1758" y="60"/>
      </p:cViewPr>
      <p:guideLst>
        <p:guide orient="horz" pos="1025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41062801932396E-2"/>
          <c:y val="8.8516746411483299E-2"/>
          <c:w val="0.835748792270532"/>
          <c:h val="0.8277511961722490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9070">
              <a:solidFill>
                <a:schemeClr val="tx1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B46-4E7B-BF9B-2145E9E2E1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0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B46-4E7B-BF9B-2145E9E2E11D}"/>
              </c:ext>
            </c:extLst>
          </c:dPt>
          <c:cat>
            <c:strRef>
              <c:f>Sheet1!$B$1:$C$1</c:f>
              <c:strCache>
                <c:ptCount val="2"/>
                <c:pt idx="0">
                  <c:v>DIC</c:v>
                </c:pt>
                <c:pt idx="1">
                  <c:v>E-6 SBP</c:v>
                </c:pt>
              </c:strCache>
            </c:strRef>
          </c:cat>
          <c:val>
            <c:numRef>
              <c:f>Sheet1!$B$2:$C$2</c:f>
              <c:numCache>
                <c:formatCode>"$"#,##0_);[Red]\("$"#,##0\)</c:formatCode>
                <c:ptCount val="2"/>
                <c:pt idx="0">
                  <c:v>12000</c:v>
                </c:pt>
                <c:pt idx="1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46-4E7B-BF9B-2145E9E2E1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2"/>
            </a:solidFill>
            <a:ln w="907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90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B46-4E7B-BF9B-2145E9E2E11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6-1B46-4E7B-BF9B-2145E9E2E11D}"/>
              </c:ext>
            </c:extLst>
          </c:dPt>
          <c:cat>
            <c:strRef>
              <c:f>Sheet1!$B$1:$C$1</c:f>
              <c:strCache>
                <c:ptCount val="2"/>
                <c:pt idx="0">
                  <c:v>DIC</c:v>
                </c:pt>
                <c:pt idx="1">
                  <c:v>E-6 SBP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30.6</c:v>
                </c:pt>
                <c:pt idx="1">
                  <c:v>38.6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46-4E7B-BF9B-2145E9E2E11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hlink"/>
            </a:solidFill>
            <a:ln w="907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90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1B46-4E7B-BF9B-2145E9E2E1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0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B46-4E7B-BF9B-2145E9E2E11D}"/>
              </c:ext>
            </c:extLst>
          </c:dPt>
          <c:cat>
            <c:strRef>
              <c:f>Sheet1!$B$1:$C$1</c:f>
              <c:strCache>
                <c:ptCount val="2"/>
                <c:pt idx="0">
                  <c:v>DIC</c:v>
                </c:pt>
                <c:pt idx="1">
                  <c:v>E-6 SBP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45.9</c:v>
                </c:pt>
                <c:pt idx="1">
                  <c:v>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B46-4E7B-BF9B-2145E9E2E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814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86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dLbls>
            <c:dLbl>
              <c:idx val="9"/>
              <c:layout>
                <c:manualLayout>
                  <c:x val="0"/>
                  <c:y val="0.129980561023621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$310</a:t>
                    </a:r>
                  </a:p>
                  <a:p>
                    <a:r>
                      <a:rPr lang="en-US" dirty="0"/>
                      <a:t>(Expires</a:t>
                    </a:r>
                  </a:p>
                  <a:p>
                    <a:r>
                      <a:rPr lang="en-US" dirty="0"/>
                      <a:t>10/1/18)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4B-44A2-874E-CF6065DA3F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FY08</c:v>
                </c:pt>
                <c:pt idx="1">
                  <c:v>FY09</c:v>
                </c:pt>
                <c:pt idx="2">
                  <c:v>FY10</c:v>
                </c:pt>
                <c:pt idx="3">
                  <c:v>FY11</c:v>
                </c:pt>
                <c:pt idx="4">
                  <c:v>FY12</c:v>
                </c:pt>
                <c:pt idx="5">
                  <c:v>FY13</c:v>
                </c:pt>
                <c:pt idx="6">
                  <c:v>Fy14</c:v>
                </c:pt>
                <c:pt idx="7">
                  <c:v>Fy15</c:v>
                </c:pt>
                <c:pt idx="8">
                  <c:v>FY16</c:v>
                </c:pt>
                <c:pt idx="9">
                  <c:v>Fy17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150</c:v>
                </c:pt>
                <c:pt idx="7">
                  <c:v>200</c:v>
                </c:pt>
                <c:pt idx="8">
                  <c:v>275</c:v>
                </c:pt>
                <c:pt idx="9">
                  <c:v>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4B-44A2-874E-CF6065DA3F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FY08</c:v>
                </c:pt>
                <c:pt idx="1">
                  <c:v>FY09</c:v>
                </c:pt>
                <c:pt idx="2">
                  <c:v>FY10</c:v>
                </c:pt>
                <c:pt idx="3">
                  <c:v>FY11</c:v>
                </c:pt>
                <c:pt idx="4">
                  <c:v>FY12</c:v>
                </c:pt>
                <c:pt idx="5">
                  <c:v>FY13</c:v>
                </c:pt>
                <c:pt idx="6">
                  <c:v>Fy14</c:v>
                </c:pt>
                <c:pt idx="7">
                  <c:v>Fy15</c:v>
                </c:pt>
                <c:pt idx="8">
                  <c:v>FY16</c:v>
                </c:pt>
                <c:pt idx="9">
                  <c:v>Fy17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4B-44A2-874E-CF6065DA3F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FY08</c:v>
                </c:pt>
                <c:pt idx="1">
                  <c:v>FY09</c:v>
                </c:pt>
                <c:pt idx="2">
                  <c:v>FY10</c:v>
                </c:pt>
                <c:pt idx="3">
                  <c:v>FY11</c:v>
                </c:pt>
                <c:pt idx="4">
                  <c:v>FY12</c:v>
                </c:pt>
                <c:pt idx="5">
                  <c:v>FY13</c:v>
                </c:pt>
                <c:pt idx="6">
                  <c:v>Fy14</c:v>
                </c:pt>
                <c:pt idx="7">
                  <c:v>Fy15</c:v>
                </c:pt>
                <c:pt idx="8">
                  <c:v>FY16</c:v>
                </c:pt>
                <c:pt idx="9">
                  <c:v>Fy17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4B-44A2-874E-CF6065DA3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686464"/>
        <c:axId val="100700544"/>
      </c:lineChart>
      <c:catAx>
        <c:axId val="10068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0700544"/>
        <c:crosses val="autoZero"/>
        <c:auto val="1"/>
        <c:lblAlgn val="ctr"/>
        <c:lblOffset val="100"/>
        <c:noMultiLvlLbl val="0"/>
      </c:catAx>
      <c:valAx>
        <c:axId val="100700544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00686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0D0C43-06F6-BB4C-8AD8-281E61E3433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1E021A-8308-FB44-9971-C3612A7E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56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B6E28D-202F-9D48-88E9-C91D576769F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D61B2C-1E26-114C-8A9E-E61837D9D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54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388" indent="-28569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357" indent="-22855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3051" indent="-22855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159" indent="-22855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7267" indent="-228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4375" indent="-228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1482" indent="-228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8590" indent="-228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1FA5E37-4044-4F11-B0C3-046AD22D6628}" type="slidenum">
              <a:rPr lang="en-US" altLang="en-US" smtClean="0"/>
              <a:pPr>
                <a:spcBef>
                  <a:spcPct val="0"/>
                </a:spcBef>
              </a:pPr>
              <a:t>0</a:t>
            </a:fld>
            <a:endParaRPr lang="en-US" alt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5025" cy="34845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1B2C-1E26-114C-8A9E-E61837D9D8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98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1B2C-1E26-114C-8A9E-E61837D9D83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7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/>
              <a:buChar char="•"/>
            </a:pPr>
            <a:endParaRPr lang="en-US" altLang="en-US" b="1" u="none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048"/>
            <a:fld id="{CBC8E9D4-D787-4741-A6FF-5180DC2000CB}" type="slidenum">
              <a:rPr lang="en-US" altLang="en-US" smtClean="0"/>
              <a:pPr defTabSz="927048"/>
              <a:t>11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1B2C-1E26-114C-8A9E-E61837D9D83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30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1B2C-1E26-114C-8A9E-E61837D9D83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03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1B2C-1E26-114C-8A9E-E61837D9D83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11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1B2C-1E26-114C-8A9E-E61837D9D83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26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1B2C-1E26-114C-8A9E-E61837D9D83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59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1B2C-1E26-114C-8A9E-E61837D9D83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32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1B2C-1E26-114C-8A9E-E61837D9D83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9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5CF37-8FB1-45EB-BB28-E1E953C0063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D2747-2982-48F4-84EE-FA5A776F9E1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27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D1B85-B59F-4099-B2C3-1D354E29EB9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1675"/>
            <a:ext cx="4638675" cy="347821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74" y="4416432"/>
            <a:ext cx="5145454" cy="418306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/>
              <a:buChar char="•"/>
            </a:pPr>
            <a:endParaRPr lang="en-US" sz="11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5CF37-8FB1-45EB-BB28-E1E953C0063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/>
              <a:buChar char="•"/>
            </a:pPr>
            <a:endParaRPr lang="en-US" alt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763"/>
            <a:fld id="{8B0141DD-0EFE-403A-B6AD-7A32759100EC}" type="slidenum">
              <a:rPr lang="en-US" altLang="en-US" smtClean="0"/>
              <a:pPr defTabSz="909763"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u="none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5CF37-8FB1-45EB-BB28-E1E953C0063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1B2C-1E26-114C-8A9E-E61837D9D8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1B2C-1E26-114C-8A9E-E61837D9D8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9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1B2C-1E26-114C-8A9E-E61837D9D8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14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83">
              <a:defRPr sz="2900">
                <a:solidFill>
                  <a:schemeClr val="tx1"/>
                </a:solidFill>
                <a:latin typeface="Times" pitchFamily="18" charset="0"/>
              </a:defRPr>
            </a:lvl1pPr>
            <a:lvl2pPr marL="749269" indent="-288180" defTabSz="931783">
              <a:defRPr sz="2900">
                <a:solidFill>
                  <a:schemeClr val="tx1"/>
                </a:solidFill>
                <a:latin typeface="Times" pitchFamily="18" charset="0"/>
              </a:defRPr>
            </a:lvl2pPr>
            <a:lvl3pPr marL="1152720" indent="-230544" defTabSz="931783">
              <a:defRPr sz="2900">
                <a:solidFill>
                  <a:schemeClr val="tx1"/>
                </a:solidFill>
                <a:latin typeface="Times" pitchFamily="18" charset="0"/>
              </a:defRPr>
            </a:lvl3pPr>
            <a:lvl4pPr marL="1613809" indent="-230544" defTabSz="931783">
              <a:defRPr sz="2900">
                <a:solidFill>
                  <a:schemeClr val="tx1"/>
                </a:solidFill>
                <a:latin typeface="Times" pitchFamily="18" charset="0"/>
              </a:defRPr>
            </a:lvl4pPr>
            <a:lvl5pPr marL="2074897" indent="-230544" defTabSz="931783">
              <a:defRPr sz="2900">
                <a:solidFill>
                  <a:schemeClr val="tx1"/>
                </a:solidFill>
                <a:latin typeface="Times" pitchFamily="18" charset="0"/>
              </a:defRPr>
            </a:lvl5pPr>
            <a:lvl6pPr marL="2535985" indent="-230544" defTabSz="93178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" pitchFamily="18" charset="0"/>
              </a:defRPr>
            </a:lvl6pPr>
            <a:lvl7pPr marL="2997073" indent="-230544" defTabSz="93178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" pitchFamily="18" charset="0"/>
              </a:defRPr>
            </a:lvl7pPr>
            <a:lvl8pPr marL="3458161" indent="-230544" defTabSz="93178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" pitchFamily="18" charset="0"/>
              </a:defRPr>
            </a:lvl8pPr>
            <a:lvl9pPr marL="3919249" indent="-230544" defTabSz="93178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A0CD76A-6A1B-49EE-A2E2-639BE49A69CA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269875"/>
            <a:ext cx="4637087" cy="347821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397" y="3741897"/>
            <a:ext cx="6753609" cy="51005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/>
              <a:buNone/>
            </a:pPr>
            <a:endParaRPr lang="en-US" altLang="en-US" sz="1200" b="0" u="sng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rgbClr val="003846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46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1DFE-CF40-5642-86E5-3BF9004D9305}" type="datetime1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AEA-4DDE-0946-9AE0-51E694BEE3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AA_Logo_base_4c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24328" r="16107" b="34909"/>
          <a:stretch/>
        </p:blipFill>
        <p:spPr>
          <a:xfrm>
            <a:off x="3055619" y="5043195"/>
            <a:ext cx="2815371" cy="13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9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MOAA_Logo_base_4c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24328" r="16107" b="34909"/>
          <a:stretch/>
        </p:blipFill>
        <p:spPr>
          <a:xfrm rot="5400000">
            <a:off x="-342020" y="5006684"/>
            <a:ext cx="2099505" cy="10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1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MOAA_Logo_base_4c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24328" r="16107" b="34909"/>
          <a:stretch/>
        </p:blipFill>
        <p:spPr>
          <a:xfrm rot="5400000">
            <a:off x="-342020" y="5006684"/>
            <a:ext cx="2099505" cy="10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3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82C9-7A20-3341-9CA3-ECA66CE58BEA}" type="datetime1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AEA-4DDE-0946-9AE0-51E694BEE3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AA_Logo_base_4c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24328" r="16107" b="34909"/>
          <a:stretch/>
        </p:blipFill>
        <p:spPr>
          <a:xfrm>
            <a:off x="6821662" y="5764198"/>
            <a:ext cx="2099505" cy="10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1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25FA-DCFD-B447-872A-E3E815ACA993}" type="datetime1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AEA-4DDE-0946-9AE0-51E694BEE3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AA_Logo_base_4c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24328" r="16107" b="34909"/>
          <a:stretch/>
        </p:blipFill>
        <p:spPr>
          <a:xfrm>
            <a:off x="6821662" y="5764198"/>
            <a:ext cx="2099505" cy="10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740-C340-C54F-AAEF-4B7200080D48}" type="datetime1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AEA-4DDE-0946-9AE0-51E694BEE3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OAA_Logo_base_4c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24328" r="16107" b="34909"/>
          <a:stretch/>
        </p:blipFill>
        <p:spPr>
          <a:xfrm>
            <a:off x="6821662" y="5764198"/>
            <a:ext cx="2099505" cy="10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9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C807-8B5D-2749-A2B1-17176BC2605C}" type="datetime1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AEA-4DDE-0946-9AE0-51E694BEE30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MOAA_Logo_base_4c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24328" r="16107" b="34909"/>
          <a:stretch/>
        </p:blipFill>
        <p:spPr>
          <a:xfrm>
            <a:off x="6821662" y="5764198"/>
            <a:ext cx="2099505" cy="10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4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F646-8DC6-2D4F-BD02-78D43AE9BEEC}" type="datetime1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AEA-4DDE-0946-9AE0-51E694BEE30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MOAA_Logo_base_4c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24328" r="16107" b="34909"/>
          <a:stretch/>
        </p:blipFill>
        <p:spPr>
          <a:xfrm>
            <a:off x="6821662" y="5764198"/>
            <a:ext cx="2099505" cy="10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8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BB69-BA30-9E4E-991D-E74D0914334A}" type="datetime1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AEA-4DDE-0946-9AE0-51E694BEE30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MOAA_Logo_base_4c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24328" r="16107" b="34909"/>
          <a:stretch/>
        </p:blipFill>
        <p:spPr>
          <a:xfrm>
            <a:off x="6821662" y="5764198"/>
            <a:ext cx="2099505" cy="10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1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14C1-9650-DE40-80CF-0A89B368AEF9}" type="datetime1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AEA-4DDE-0946-9AE0-51E694BEE3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OAA_Logo_base_4c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24328" r="16107" b="34909"/>
          <a:stretch/>
        </p:blipFill>
        <p:spPr>
          <a:xfrm>
            <a:off x="6821662" y="5764198"/>
            <a:ext cx="2099505" cy="10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3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7D0A-333B-1D49-8098-C9C1EE596ABC}" type="datetime1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AEA-4DDE-0946-9AE0-51E694BEE3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OAA_Logo_base_4c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24328" r="16107" b="34909"/>
          <a:stretch/>
        </p:blipFill>
        <p:spPr>
          <a:xfrm>
            <a:off x="6821662" y="5764198"/>
            <a:ext cx="2099505" cy="10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0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8B7A6-4BD5-9244-BB04-66FB506F72D3}" type="datetime1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5BAEA-4DDE-0946-9AE0-51E694BEE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9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03846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384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84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84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84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84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8001000" cy="5791200"/>
          </a:xfrm>
        </p:spPr>
        <p:txBody>
          <a:bodyPr/>
          <a:lstStyle/>
          <a:p>
            <a:pPr eaLnBrk="1" hangingPunct="1"/>
            <a:r>
              <a:rPr lang="en-US" altLang="en-US" dirty="0"/>
              <a:t>Legislative Update</a:t>
            </a:r>
            <a:br>
              <a:rPr lang="en-US" altLang="en-US" dirty="0"/>
            </a:br>
            <a:r>
              <a:rPr lang="en-US" altLang="en-US" sz="3600" dirty="0"/>
              <a:t>First Flight Chapter / </a:t>
            </a:r>
            <a:br>
              <a:rPr lang="en-US" altLang="en-US" sz="3600" dirty="0"/>
            </a:br>
            <a:r>
              <a:rPr lang="en-US" altLang="en-US" sz="3600" dirty="0"/>
              <a:t>NC Council of Chapters</a:t>
            </a: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2800" dirty="0"/>
              <a:t>CDR René Campos USN (Ret.)</a:t>
            </a:r>
            <a:br>
              <a:rPr lang="en-US" altLang="en-US" dirty="0"/>
            </a:br>
            <a:br>
              <a:rPr lang="en-US" altLang="en-US" sz="2800" dirty="0"/>
            </a:br>
            <a:r>
              <a:rPr lang="en-US" altLang="en-US" sz="2400" dirty="0"/>
              <a:t>April 1- 2, 2016</a:t>
            </a:r>
            <a:br>
              <a:rPr lang="en-US" altLang="en-US" sz="2800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284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AA_Logo_base_4c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24328" r="16107" b="34909"/>
          <a:stretch/>
        </p:blipFill>
        <p:spPr>
          <a:xfrm>
            <a:off x="6821662" y="5764198"/>
            <a:ext cx="2099505" cy="100407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2425" y="384366"/>
            <a:ext cx="8608742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DoD Health Costs Are </a:t>
            </a:r>
            <a:r>
              <a:rPr lang="en-US" sz="36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</a:t>
            </a: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Growing, </a:t>
            </a:r>
            <a:b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Let Alone “Out of Control” ($B)</a:t>
            </a:r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804416"/>
            <a:ext cx="91440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				</a:t>
            </a:r>
            <a:r>
              <a:rPr lang="en-US" sz="2400" b="1" u="sng" dirty="0"/>
              <a:t>FY10</a:t>
            </a:r>
            <a:r>
              <a:rPr lang="en-US" sz="2400" b="1" dirty="0"/>
              <a:t>   </a:t>
            </a:r>
            <a:r>
              <a:rPr lang="en-US" sz="2400" b="1" u="sng" dirty="0"/>
              <a:t>FY11</a:t>
            </a:r>
            <a:r>
              <a:rPr lang="en-US" sz="2400" b="1" dirty="0"/>
              <a:t>    </a:t>
            </a:r>
            <a:r>
              <a:rPr lang="en-US" sz="2400" b="1" u="sng" dirty="0"/>
              <a:t>FY12</a:t>
            </a:r>
            <a:r>
              <a:rPr lang="en-US" sz="2400" b="1" dirty="0"/>
              <a:t>    </a:t>
            </a:r>
            <a:r>
              <a:rPr lang="en-US" sz="2400" b="1" u="sng" dirty="0"/>
              <a:t>FY13</a:t>
            </a:r>
            <a:r>
              <a:rPr lang="en-US" sz="2400" b="1" dirty="0"/>
              <a:t>    </a:t>
            </a:r>
            <a:r>
              <a:rPr lang="en-US" sz="2400" b="1" u="sng" dirty="0"/>
              <a:t>FY14</a:t>
            </a:r>
            <a:r>
              <a:rPr lang="en-US" sz="2400" b="1" dirty="0"/>
              <a:t>    </a:t>
            </a:r>
            <a:r>
              <a:rPr lang="en-US" sz="2400" b="1" u="sng" dirty="0"/>
              <a:t>FY15*</a:t>
            </a:r>
            <a:r>
              <a:rPr lang="en-US" sz="2400" b="1" dirty="0"/>
              <a:t>   </a:t>
            </a:r>
            <a:r>
              <a:rPr lang="en-US" sz="2400" b="1" u="sng" dirty="0"/>
              <a:t>FY16*</a:t>
            </a:r>
          </a:p>
          <a:p>
            <a:pPr marL="0" indent="0">
              <a:buNone/>
            </a:pPr>
            <a:endParaRPr lang="en-US" sz="1200" b="1" u="sng" dirty="0"/>
          </a:p>
          <a:p>
            <a:pPr marL="0" indent="0">
              <a:buNone/>
            </a:pPr>
            <a:r>
              <a:rPr lang="en-US" sz="2400" b="1" dirty="0"/>
              <a:t>TFL Deposit	 10.8	  11.0    10.9       8.5       </a:t>
            </a:r>
            <a:r>
              <a:rPr lang="en-US" sz="2400" b="1"/>
              <a:t>7.4        7.0	     6.6</a:t>
            </a:r>
            <a:endParaRPr lang="en-US" sz="2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Purchased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Care			 14.3	  14.8     15.4    14.7     14.8     14.8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Total Unified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Med. </a:t>
            </a:r>
            <a:r>
              <a:rPr lang="en-US" sz="2600" b="1" dirty="0" err="1">
                <a:solidFill>
                  <a:srgbClr val="C00000"/>
                </a:solidFill>
              </a:rPr>
              <a:t>Pgm</a:t>
            </a:r>
            <a:r>
              <a:rPr lang="en-US" sz="2600" b="1" dirty="0">
                <a:solidFill>
                  <a:srgbClr val="C00000"/>
                </a:solidFill>
              </a:rPr>
              <a:t>.	</a:t>
            </a:r>
            <a:r>
              <a:rPr lang="en-US" sz="3100" b="1" dirty="0">
                <a:solidFill>
                  <a:srgbClr val="C00000"/>
                </a:solidFill>
              </a:rPr>
              <a:t>49.9   51.6  52.9  48.4  49.3  48.5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Source:  Department of Defense Reports to Congress/FY16 PB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tx1"/>
                </a:solidFill>
              </a:rPr>
              <a:t>* FY15 data projected in Jan 15 DoD report; FY16 from FY16 budget submit</a:t>
            </a:r>
          </a:p>
        </p:txBody>
      </p:sp>
    </p:spTree>
    <p:extLst>
      <p:ext uri="{BB962C8B-B14F-4D97-AF65-F5344CB8AC3E}">
        <p14:creationId xmlns:p14="http://schemas.microsoft.com/office/powerpoint/2010/main" val="79749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9787"/>
          </a:xfrm>
        </p:spPr>
        <p:txBody>
          <a:bodyPr>
            <a:noAutofit/>
          </a:bodyPr>
          <a:lstStyle/>
          <a:p>
            <a:r>
              <a:rPr lang="en-US" sz="3600" dirty="0"/>
              <a:t>Net Annual Impact of DoD-Proposed </a:t>
            </a:r>
            <a:br>
              <a:rPr lang="en-US" sz="3600" dirty="0"/>
            </a:br>
            <a:r>
              <a:rPr lang="en-US" sz="3600" dirty="0"/>
              <a:t>TRICARE Fee Hikes on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6"/>
            <a:ext cx="8229600" cy="47831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b="1" dirty="0"/>
              <a:t>			</a:t>
            </a:r>
            <a:r>
              <a:rPr lang="en-US" sz="2000" b="1" dirty="0"/>
              <a:t>	</a:t>
            </a:r>
            <a:r>
              <a:rPr lang="en-US" sz="2400" b="1" u="sng" dirty="0"/>
              <a:t>2016</a:t>
            </a:r>
            <a:r>
              <a:rPr lang="en-US" sz="2400" b="1" dirty="0"/>
              <a:t>			   </a:t>
            </a:r>
            <a:r>
              <a:rPr lang="en-US" sz="2400" b="1" u="sng" dirty="0"/>
              <a:t>2018</a:t>
            </a:r>
          </a:p>
          <a:p>
            <a:pPr marL="0" indent="0">
              <a:buNone/>
            </a:pPr>
            <a:r>
              <a:rPr lang="en-US" sz="2000" b="1" dirty="0"/>
              <a:t>									</a:t>
            </a:r>
            <a:r>
              <a:rPr lang="en-US" sz="1600" b="1" dirty="0"/>
              <a:t>  Network	   Non-Network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Active</a:t>
            </a:r>
          </a:p>
          <a:p>
            <a:pPr marL="0" indent="0">
              <a:buNone/>
            </a:pPr>
            <a:r>
              <a:rPr lang="en-US" sz="2000" b="1" dirty="0"/>
              <a:t>Duty					$488		    $260		$455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Under-65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Prime	</a:t>
            </a:r>
            <a:r>
              <a:rPr lang="en-US" sz="2400" b="1" dirty="0"/>
              <a:t>				</a:t>
            </a:r>
            <a:r>
              <a:rPr lang="en-US" sz="2000" b="1" dirty="0"/>
              <a:t>$825		  $1,270      $1,560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Under-65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Standard				$826		  $1,515       $1,760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TFL</a:t>
            </a:r>
            <a:r>
              <a:rPr lang="en-US" sz="2400" b="1" dirty="0"/>
              <a:t>		</a:t>
            </a:r>
            <a:r>
              <a:rPr lang="en-US" sz="2000" b="1" dirty="0"/>
              <a:t>			      $2,896</a:t>
            </a:r>
            <a:r>
              <a:rPr lang="en-US" sz="2000" dirty="0"/>
              <a:t>	</a:t>
            </a:r>
            <a:r>
              <a:rPr lang="en-US" sz="2400" dirty="0"/>
              <a:t>	</a:t>
            </a:r>
            <a:r>
              <a:rPr lang="en-US" sz="2400" b="1" dirty="0"/>
              <a:t> 	</a:t>
            </a:r>
            <a:r>
              <a:rPr lang="en-US" sz="2000" b="1" dirty="0"/>
              <a:t>     $3,390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2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38125" y="44450"/>
            <a:ext cx="8667750" cy="10541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>
                <a:solidFill>
                  <a:schemeClr val="tx1"/>
                </a:solidFill>
              </a:rPr>
              <a:t>DoD-Proposed</a:t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3200" dirty="0">
                <a:solidFill>
                  <a:schemeClr val="tx1"/>
                </a:solidFill>
                <a:cs typeface="Times New Roman" pitchFamily="18" charset="0"/>
              </a:rPr>
              <a:t>Pharmacy Copays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0975" y="5691969"/>
            <a:ext cx="6357938" cy="4154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>
              <a:tabLst>
                <a:tab pos="5429250" algn="l"/>
              </a:tabLst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5429250" algn="l"/>
              </a:tabLst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5429250" algn="l"/>
              </a:tabLst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5429250" algn="l"/>
              </a:tabLst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5429250" algn="l"/>
              </a:tabLst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0" algn="l"/>
              </a:tabLs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0" algn="l"/>
              </a:tabLs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0" algn="l"/>
              </a:tabLs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0" algn="l"/>
              </a:tabLs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1050" b="1" dirty="0">
                <a:solidFill>
                  <a:srgbClr val="002060"/>
                </a:solidFill>
                <a:latin typeface="+mn-lt"/>
                <a:ea typeface="Times New Roman" pitchFamily="18" charset="0"/>
              </a:rPr>
              <a:t>* Retail non-formulary pharmaceuticals will have limited availability</a:t>
            </a:r>
          </a:p>
          <a:p>
            <a:pPr>
              <a:defRPr/>
            </a:pPr>
            <a:r>
              <a:rPr lang="en-US" altLang="en-US" sz="1050" b="1" dirty="0">
                <a:solidFill>
                  <a:srgbClr val="002060"/>
                </a:solidFill>
                <a:latin typeface="+mn-lt"/>
                <a:ea typeface="Times New Roman" pitchFamily="18" charset="0"/>
              </a:rPr>
              <a:t>   All maintenance meds must be filled at MTFs or mail order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951130"/>
              </p:ext>
            </p:extLst>
          </p:nvPr>
        </p:nvGraphicFramePr>
        <p:xfrm>
          <a:off x="180975" y="1127924"/>
          <a:ext cx="8793953" cy="458461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43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5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6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FY 2016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FY 2017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FY 2018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FY 2019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FY 2020…..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FY 2026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54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Retail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(30 day)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Generic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Brand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Non-Form*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$10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$24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$10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$28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$10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$30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$11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$32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$11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$34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$14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$46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09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Mail Order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(90 day)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Generic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Brand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Non-Form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MTFs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$0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$20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$49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$0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$28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$54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$0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$30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$58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$0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$32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$62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$11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$34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$66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$14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$46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$92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73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8695" y="80163"/>
            <a:ext cx="6331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DoD-Proposed Annual</a:t>
            </a:r>
          </a:p>
          <a:p>
            <a:pPr algn="ctr"/>
            <a:r>
              <a:rPr lang="en-US" sz="3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Enrollment Fee Per </a:t>
            </a:r>
            <a:r>
              <a:rPr lang="en-US" sz="30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TFL COUPLE</a:t>
            </a:r>
          </a:p>
          <a:p>
            <a:pPr algn="ctr"/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(Means-Tested)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57947"/>
              </p:ext>
            </p:extLst>
          </p:nvPr>
        </p:nvGraphicFramePr>
        <p:xfrm>
          <a:off x="806247" y="1686108"/>
          <a:ext cx="7073785" cy="3535286"/>
        </p:xfrm>
        <a:graphic>
          <a:graphicData uri="http://schemas.openxmlformats.org/drawingml/2006/table">
            <a:tbl>
              <a:tblPr firstRow="1" firstCol="1" bandRow="1"/>
              <a:tblGrid>
                <a:gridCol w="164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82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4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Retired Pay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FY16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FY17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FY18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FY19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FY20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FY21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0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% of Gross Ret. Pay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.5%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1%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1.5%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2%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2%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Ceiling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$0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$150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$300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$450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$600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$632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9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Flag Officer Ceiling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$0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$200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$400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$600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$800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/>
                          <a:cs typeface="Times New Roman"/>
                        </a:rPr>
                        <a:t>$842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425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063059"/>
              </p:ext>
            </p:extLst>
          </p:nvPr>
        </p:nvGraphicFramePr>
        <p:xfrm>
          <a:off x="2126129" y="1140541"/>
          <a:ext cx="5183636" cy="2655022"/>
        </p:xfrm>
        <a:graphic>
          <a:graphicData uri="http://schemas.openxmlformats.org/drawingml/2006/table">
            <a:tbl>
              <a:tblPr firstRow="1" firstCol="1" bandRow="1"/>
              <a:tblGrid>
                <a:gridCol w="2357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85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025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TRICARE For Life – Married Couple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1025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Fee Component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1025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2016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1025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2018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025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Annual Medicare Premium¹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025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$2,520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025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$2,570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025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TFL Enrollment Fee²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025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None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025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$300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025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Rx copays³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025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$376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025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$520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3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Yearly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Total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$2,896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$3,390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6129" y="3879438"/>
            <a:ext cx="6108903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¹ Assumes 1% annual COLA. Medicare premium based on lowest income bracket fee, many pay more.</a:t>
            </a:r>
            <a:br>
              <a:rPr lang="en-U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² O-5 with 20 years of service turning 65 in 2018 (fee would double by FY2021)</a:t>
            </a:r>
            <a:br>
              <a:rPr lang="en-U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³ Assumes 4 brand name and 4 generic prescriptions per month (initial fill retail; refills by mail-order)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13002" y="5707048"/>
            <a:ext cx="2430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Source: FY17 Presidential Budget Request</a:t>
            </a:r>
          </a:p>
        </p:txBody>
      </p:sp>
    </p:spTree>
    <p:extLst>
      <p:ext uri="{BB962C8B-B14F-4D97-AF65-F5344CB8AC3E}">
        <p14:creationId xmlns:p14="http://schemas.microsoft.com/office/powerpoint/2010/main" val="1164948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MOAA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295899"/>
          </a:xfrm>
        </p:spPr>
        <p:txBody>
          <a:bodyPr>
            <a:normAutofit fontScale="40000" lnSpcReduction="20000"/>
          </a:bodyPr>
          <a:lstStyle/>
          <a:p>
            <a:r>
              <a:rPr lang="en-US" sz="5800" b="1" dirty="0"/>
              <a:t>Oppose Disproportional Retiree Fee Increases</a:t>
            </a:r>
          </a:p>
          <a:p>
            <a:endParaRPr lang="en-US" sz="5500" b="1" dirty="0"/>
          </a:p>
          <a:p>
            <a:r>
              <a:rPr lang="en-US" sz="5800" b="1" dirty="0"/>
              <a:t>Oppose Standard/Choice Enrollment Fee</a:t>
            </a:r>
          </a:p>
          <a:p>
            <a:pPr lvl="1"/>
            <a:r>
              <a:rPr lang="en-US" sz="5500" b="1" dirty="0"/>
              <a:t>Already pay more than Prime enrollees (deductible + 20-25% of costs)</a:t>
            </a:r>
          </a:p>
          <a:p>
            <a:pPr lvl="1"/>
            <a:r>
              <a:rPr lang="en-US" sz="5500" b="1" dirty="0"/>
              <a:t>Standard Costs DoD less than Prime, and works mostly well</a:t>
            </a:r>
          </a:p>
          <a:p>
            <a:pPr lvl="1"/>
            <a:r>
              <a:rPr lang="en-US" sz="5500" b="1" dirty="0"/>
              <a:t>Network will only cover 85%; 15% won’t have “Choice”</a:t>
            </a:r>
          </a:p>
          <a:p>
            <a:pPr marL="0" indent="0">
              <a:buNone/>
            </a:pPr>
            <a:endParaRPr lang="en-US" sz="5500" b="1" dirty="0"/>
          </a:p>
          <a:p>
            <a:r>
              <a:rPr lang="en-US" sz="5800" b="1" dirty="0"/>
              <a:t>Adjust Fees by COLA, Not Health Cost Index</a:t>
            </a:r>
          </a:p>
          <a:p>
            <a:pPr lvl="1"/>
            <a:r>
              <a:rPr lang="en-US" sz="5500" b="1" dirty="0"/>
              <a:t>HCI projected to grow 5.2% annually</a:t>
            </a:r>
          </a:p>
          <a:p>
            <a:pPr lvl="1"/>
            <a:r>
              <a:rPr lang="en-US" sz="5500" b="1" dirty="0"/>
              <a:t>Fees shouldn’t grow faster than pay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99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937"/>
          </a:xfrm>
        </p:spPr>
        <p:txBody>
          <a:bodyPr>
            <a:normAutofit/>
          </a:bodyPr>
          <a:lstStyle/>
          <a:p>
            <a:r>
              <a:rPr lang="en-US" sz="3200" dirty="0"/>
              <a:t>MOAA Position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100" b="1" dirty="0"/>
              <a:t>Oppose Any TFL Enrollment Fee</a:t>
            </a:r>
          </a:p>
          <a:p>
            <a:pPr lvl="1"/>
            <a:r>
              <a:rPr lang="en-US" sz="4700" b="1" dirty="0"/>
              <a:t>65+ already pay highest fees (Part B)</a:t>
            </a:r>
          </a:p>
          <a:p>
            <a:pPr lvl="1"/>
            <a:r>
              <a:rPr lang="en-US" sz="4700" b="1" dirty="0"/>
              <a:t>Congress expressly authorized no fee in 2001</a:t>
            </a:r>
          </a:p>
          <a:p>
            <a:pPr lvl="1"/>
            <a:r>
              <a:rPr lang="en-US" sz="4700" b="1" dirty="0"/>
              <a:t>DoD’s TFL costs spiraling </a:t>
            </a:r>
            <a:r>
              <a:rPr lang="en-US" sz="4700" b="1" i="1" u="sng" dirty="0"/>
              <a:t>downward</a:t>
            </a:r>
          </a:p>
          <a:p>
            <a:pPr marL="0" indent="0">
              <a:buNone/>
            </a:pPr>
            <a:endParaRPr lang="en-US" sz="5500" b="1" dirty="0"/>
          </a:p>
          <a:p>
            <a:r>
              <a:rPr lang="en-US" sz="5100" b="1" dirty="0"/>
              <a:t>Oppose Means-Testing</a:t>
            </a:r>
          </a:p>
          <a:p>
            <a:pPr lvl="1"/>
            <a:r>
              <a:rPr lang="en-US" sz="4700" b="1" dirty="0"/>
              <a:t>No employer means-tests service-earned benefits</a:t>
            </a:r>
          </a:p>
          <a:p>
            <a:pPr lvl="1"/>
            <a:r>
              <a:rPr lang="en-US" sz="4700" b="1" dirty="0"/>
              <a:t>Penalizes longer/more successful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7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03506F2-B4A5-4E8D-B64E-5AD5ACAF18AC}" type="slidenum">
              <a:rPr lang="en-US" altLang="en-US" sz="1400" smtClean="0">
                <a:solidFill>
                  <a:srgbClr val="003366"/>
                </a:solidFill>
              </a:rPr>
              <a:pPr/>
              <a:t>16</a:t>
            </a:fld>
            <a:endParaRPr lang="en-US" altLang="en-US" sz="1400" dirty="0">
              <a:solidFill>
                <a:srgbClr val="003366"/>
              </a:solidFill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5262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sz="3600" dirty="0"/>
            </a:br>
            <a:r>
              <a:rPr lang="en-US" altLang="en-US" dirty="0"/>
              <a:t>SBP-DIC Issue</a:t>
            </a:r>
            <a:br>
              <a:rPr lang="en-US" altLang="en-US" dirty="0"/>
            </a:br>
            <a:br>
              <a:rPr lang="en-US" altLang="en-US" sz="3600" dirty="0"/>
            </a:br>
            <a:r>
              <a:rPr lang="en-US" altLang="en-US" sz="3600" dirty="0"/>
              <a:t>DIC Should be Added to SBP, Not Subtracted from It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444669"/>
              </p:ext>
            </p:extLst>
          </p:nvPr>
        </p:nvGraphicFramePr>
        <p:xfrm>
          <a:off x="258762" y="2243226"/>
          <a:ext cx="2782888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457200" y="3352800"/>
            <a:ext cx="1287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FF00"/>
                </a:solidFill>
              </a:rPr>
              <a:t>E-6 SBP</a:t>
            </a:r>
          </a:p>
          <a:p>
            <a:pPr algn="ctr"/>
            <a:r>
              <a:rPr lang="en-US" altLang="en-US" sz="2400" b="1" dirty="0">
                <a:solidFill>
                  <a:srgbClr val="FFFF00"/>
                </a:solidFill>
              </a:rPr>
              <a:t>$15,522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1657017" y="3048000"/>
            <a:ext cx="11849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DIC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$15,050</a:t>
            </a:r>
          </a:p>
          <a:p>
            <a:pPr algn="ctr"/>
            <a:endParaRPr lang="en-US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2938463" y="1905000"/>
          <a:ext cx="2928937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hart" r:id="rId5" imgW="3314801" imgH="4067280" progId="MSGraph.Chart.8">
                  <p:embed followColorScheme="full"/>
                </p:oleObj>
              </mc:Choice>
              <mc:Fallback>
                <p:oleObj name="Chart" r:id="rId5" imgW="3314801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1905000"/>
                        <a:ext cx="2928937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152400" y="5118100"/>
            <a:ext cx="299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400" b="1" dirty="0"/>
              <a:t>Survivors Should Get</a:t>
            </a:r>
          </a:p>
        </p:txBody>
      </p:sp>
      <p:sp>
        <p:nvSpPr>
          <p:cNvPr id="3082" name="Text Box 8"/>
          <p:cNvSpPr txBox="1">
            <a:spLocks noChangeArrowheads="1"/>
          </p:cNvSpPr>
          <p:nvPr/>
        </p:nvSpPr>
        <p:spPr bwMode="auto">
          <a:xfrm>
            <a:off x="3462338" y="5118100"/>
            <a:ext cx="245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400" b="1" dirty="0"/>
              <a:t>But Only Receive</a:t>
            </a:r>
          </a:p>
        </p:txBody>
      </p:sp>
      <p:sp>
        <p:nvSpPr>
          <p:cNvPr id="3083" name="Text Box 9"/>
          <p:cNvSpPr txBox="1">
            <a:spLocks noChangeArrowheads="1"/>
          </p:cNvSpPr>
          <p:nvPr/>
        </p:nvSpPr>
        <p:spPr bwMode="auto">
          <a:xfrm>
            <a:off x="4419267" y="3124200"/>
            <a:ext cx="11849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DIC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$15,050</a:t>
            </a:r>
          </a:p>
        </p:txBody>
      </p:sp>
      <p:graphicFrame>
        <p:nvGraphicFramePr>
          <p:cNvPr id="3076" name="Object 10"/>
          <p:cNvGraphicFramePr>
            <a:graphicFrameLocks noChangeAspect="1"/>
          </p:cNvGraphicFramePr>
          <p:nvPr/>
        </p:nvGraphicFramePr>
        <p:xfrm>
          <a:off x="6248400" y="2209800"/>
          <a:ext cx="3048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hart" r:id="rId7" imgW="4067122" imgH="4067280" progId="MSGraph.Chart.8">
                  <p:embed followColorScheme="full"/>
                </p:oleObj>
              </mc:Choice>
              <mc:Fallback>
                <p:oleObj name="Chart" r:id="rId7" imgW="4067122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209800"/>
                        <a:ext cx="3048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Text Box 11"/>
          <p:cNvSpPr txBox="1">
            <a:spLocks noChangeArrowheads="1"/>
          </p:cNvSpPr>
          <p:nvPr/>
        </p:nvSpPr>
        <p:spPr bwMode="auto">
          <a:xfrm>
            <a:off x="6419673" y="5118100"/>
            <a:ext cx="16450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3846"/>
                </a:solidFill>
              </a:rPr>
              <a:t>They </a:t>
            </a:r>
            <a:r>
              <a:rPr lang="en-US" altLang="en-US" b="1" dirty="0">
                <a:solidFill>
                  <a:srgbClr val="B5121B"/>
                </a:solidFill>
              </a:rPr>
              <a:t>Lose</a:t>
            </a:r>
            <a:endParaRPr lang="en-US" altLang="en-US" sz="2400" b="1" dirty="0">
              <a:solidFill>
                <a:srgbClr val="B5121B"/>
              </a:solidFill>
            </a:endParaRPr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6418263" y="3276600"/>
            <a:ext cx="13906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FF00"/>
                </a:solidFill>
              </a:rPr>
              <a:t>SBP Lost</a:t>
            </a:r>
          </a:p>
          <a:p>
            <a:pPr algn="ctr"/>
            <a:r>
              <a:rPr lang="en-US" altLang="en-US" sz="2400" b="1" dirty="0">
                <a:solidFill>
                  <a:srgbClr val="FFFF00"/>
                </a:solidFill>
              </a:rPr>
              <a:t>$15,050</a:t>
            </a:r>
          </a:p>
          <a:p>
            <a:pPr algn="ctr"/>
            <a:endParaRPr lang="en-US" altLang="en-US" sz="2400" b="1" dirty="0">
              <a:solidFill>
                <a:srgbClr val="FFFF00"/>
              </a:solidFill>
            </a:endParaRPr>
          </a:p>
          <a:p>
            <a:pPr algn="ctr"/>
            <a:endParaRPr lang="en-US" altLang="en-US" sz="2400" b="1" dirty="0">
              <a:solidFill>
                <a:srgbClr val="FFFF00"/>
              </a:solidFill>
            </a:endParaRP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3232698" y="3778250"/>
            <a:ext cx="838692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6"/>
                </a:solidFill>
              </a:rPr>
              <a:t>SBP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accent6"/>
                </a:solidFill>
              </a:rPr>
              <a:t>$472</a:t>
            </a:r>
          </a:p>
        </p:txBody>
      </p:sp>
    </p:spTree>
    <p:extLst>
      <p:ext uri="{BB962C8B-B14F-4D97-AF65-F5344CB8AC3E}">
        <p14:creationId xmlns:p14="http://schemas.microsoft.com/office/powerpoint/2010/main" val="211773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Special Survivor Indemnity Allowance (SSIA) Compensates Partially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2192565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2935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Next on SBP-DIC?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SSIA Will Expire in Oct 2017</a:t>
            </a:r>
          </a:p>
          <a:p>
            <a:pPr lvl="1"/>
            <a:r>
              <a:rPr lang="en-US" b="1" dirty="0"/>
              <a:t>Widows Will Lose $310/mo</a:t>
            </a:r>
          </a:p>
          <a:p>
            <a:pPr lvl="1"/>
            <a:endParaRPr lang="en-US" b="1" dirty="0"/>
          </a:p>
          <a:p>
            <a:r>
              <a:rPr lang="en-US" b="1" dirty="0"/>
              <a:t>Need Action This Year:</a:t>
            </a:r>
          </a:p>
          <a:p>
            <a:pPr lvl="1"/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Choice:  Repeal Offset Entirely</a:t>
            </a:r>
          </a:p>
          <a:p>
            <a:pPr lvl="1"/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Choice:  Phase Out Offset via SSIA Hikes</a:t>
            </a:r>
          </a:p>
          <a:p>
            <a:pPr lvl="1"/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Choice:   At Least Extend/Increase SSIA</a:t>
            </a:r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9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00088" y="177328"/>
            <a:ext cx="7772400" cy="8636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95901" y="1282828"/>
            <a:ext cx="8703462" cy="4748381"/>
          </a:xfrm>
        </p:spPr>
        <p:txBody>
          <a:bodyPr>
            <a:normAutofit/>
          </a:bodyPr>
          <a:lstStyle/>
          <a:p>
            <a:pPr marL="365125" indent="-365125">
              <a:spcBef>
                <a:spcPts val="600"/>
              </a:spcBef>
              <a:spcAft>
                <a:spcPts val="600"/>
              </a:spcAft>
            </a:pPr>
            <a:r>
              <a:rPr lang="en-US" sz="3000" b="1" dirty="0"/>
              <a:t>Current Hill Environment</a:t>
            </a:r>
          </a:p>
          <a:p>
            <a:pPr marL="365125" indent="-365125">
              <a:spcBef>
                <a:spcPts val="600"/>
              </a:spcBef>
              <a:spcAft>
                <a:spcPts val="600"/>
              </a:spcAft>
            </a:pPr>
            <a:r>
              <a:rPr lang="en-US" sz="3000" b="1" dirty="0"/>
              <a:t>FY 17 Defense Budget Summary &amp; Issues</a:t>
            </a:r>
          </a:p>
          <a:p>
            <a:pPr marL="365125" indent="-365125">
              <a:spcBef>
                <a:spcPts val="600"/>
              </a:spcBef>
              <a:spcAft>
                <a:spcPts val="600"/>
              </a:spcAft>
            </a:pPr>
            <a:r>
              <a:rPr lang="en-US" sz="3000" b="1" dirty="0"/>
              <a:t>Hill Storming Issues</a:t>
            </a:r>
          </a:p>
          <a:p>
            <a:pPr marL="765175" lvl="1" indent="-365125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TRICARE Reform</a:t>
            </a:r>
          </a:p>
          <a:p>
            <a:pPr marL="765175" lvl="1" indent="-365125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SBP-DIC</a:t>
            </a:r>
          </a:p>
          <a:p>
            <a:pPr marL="365125" indent="-365125">
              <a:spcBef>
                <a:spcPts val="600"/>
              </a:spcBef>
              <a:spcAft>
                <a:spcPts val="600"/>
              </a:spcAft>
            </a:pPr>
            <a:r>
              <a:rPr lang="en-US" sz="3000" b="1" dirty="0"/>
              <a:t>Looking Ahead</a:t>
            </a:r>
          </a:p>
          <a:p>
            <a:pPr marL="365125" indent="-365125">
              <a:spcBef>
                <a:spcPts val="600"/>
              </a:spcBef>
              <a:spcAft>
                <a:spcPts val="600"/>
              </a:spcAft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07739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26" y="13894"/>
            <a:ext cx="8186323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Looking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31" y="1092533"/>
            <a:ext cx="8661175" cy="5105400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700" b="1" dirty="0"/>
              <a:t>2016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   -  Storming the Hill, April 13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   -  FY 17 Defense Bill Apr-May Mark-ups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700" b="1" dirty="0"/>
              <a:t>2017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   -  New Administration / Congress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   -  Sequestration Still on the Table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   -  More DoD Personnel / Health Care Reform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   -  More VA Health Care / Benefits Reform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6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43313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061" y="1205802"/>
            <a:ext cx="7772400" cy="1597688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6659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93738" y="251982"/>
            <a:ext cx="7772400" cy="863600"/>
          </a:xfrm>
        </p:spPr>
        <p:txBody>
          <a:bodyPr/>
          <a:lstStyle/>
          <a:p>
            <a:pPr algn="ctr"/>
            <a:r>
              <a:rPr lang="en-US" sz="3600" dirty="0"/>
              <a:t>Environment on Capitol Hill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92118" y="1233205"/>
            <a:ext cx="8821738" cy="5142568"/>
          </a:xfrm>
        </p:spPr>
        <p:txBody>
          <a:bodyPr>
            <a:normAutofit/>
          </a:bodyPr>
          <a:lstStyle/>
          <a:p>
            <a:pPr marL="365125" lvl="1" indent="-3651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After decade of fixes, DoD “must slow the growth” </a:t>
            </a:r>
          </a:p>
          <a:p>
            <a:pPr marL="365125" lvl="1" indent="-3651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Undoing previous decade of legislative wins</a:t>
            </a:r>
          </a:p>
          <a:p>
            <a:pPr marL="365125" lvl="1" indent="-3651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DoD rhetoric emboldened Congress: COLA -1% </a:t>
            </a:r>
          </a:p>
          <a:p>
            <a:pPr marL="365125" lvl="1" indent="-3651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FY17 budget continues a series of pay/benefit cutbacks</a:t>
            </a:r>
          </a:p>
          <a:p>
            <a:pPr marL="365125" lvl="1" indent="-3651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Year of DoD / VA health system reform</a:t>
            </a:r>
          </a:p>
          <a:p>
            <a:pPr marL="365125" lvl="1" indent="-3651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Short congressional session – election year</a:t>
            </a:r>
          </a:p>
          <a:p>
            <a:pPr marL="365125" lvl="1" indent="-3651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“</a:t>
            </a:r>
            <a:r>
              <a:rPr lang="en-US" b="1" i="1" cap="small" dirty="0"/>
              <a:t>Major Threats Are Here &amp; To Stay</a:t>
            </a:r>
            <a:r>
              <a:rPr lang="en-US" b="1" dirty="0"/>
              <a:t>!”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/>
          </a:p>
          <a:p>
            <a:pPr marL="365125" indent="-365125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1128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1679" y="388863"/>
            <a:ext cx="9037468" cy="581025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dirty="0"/>
              <a:t>Budget Tide Has Turned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74282" y="1414069"/>
            <a:ext cx="8766211" cy="480218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b="1" dirty="0"/>
              <a:t>Since 2011, rate of growth has declined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dirty="0"/>
              <a:t>3 years of pay caps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dirty="0"/>
              <a:t>16% TRICARE Prime fee increases*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dirty="0"/>
              <a:t>Pharmacy increases x 2*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dirty="0"/>
              <a:t>Mandatory mail-order implemented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dirty="0"/>
              <a:t>End strength cuts: 124K and additional 78K+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dirty="0"/>
              <a:t>Prime Service Areas reduced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600" b="1" dirty="0"/>
              <a:t> *Future increases indexed to COLA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7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FY17 Budget Details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b="1" dirty="0"/>
              <a:t>FY 17 Pentagon Budget Proposal rehashes previous 3 years; includes:</a:t>
            </a:r>
          </a:p>
          <a:p>
            <a:pPr marL="365125" lvl="1" indent="-36512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Caps AD pay raise at 1.3%; below ECI for 4</a:t>
            </a:r>
            <a:r>
              <a:rPr lang="en-US" sz="2000" b="1" baseline="30000" dirty="0"/>
              <a:t>th</a:t>
            </a:r>
            <a:r>
              <a:rPr lang="en-US" sz="2000" b="1" dirty="0"/>
              <a:t> year 	</a:t>
            </a:r>
          </a:p>
          <a:p>
            <a:pPr marL="365125" lvl="1" indent="-36512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Continues BAH cuts increasing out-of-pocket expenses (5%) </a:t>
            </a:r>
          </a:p>
          <a:p>
            <a:pPr marL="365125" lvl="1" indent="-36512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Continued pressure for commissary savings 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Consolidates and “re-brands” TRICARE   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Increase deductibles and co-pays 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Increase pharmacy co-pays 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New participation fee for TRICARE Standard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Establish enrollment fees (means testing) for </a:t>
            </a:r>
            <a:r>
              <a:rPr lang="en-US" sz="2000" b="1" dirty="0" err="1"/>
              <a:t>TFLers</a:t>
            </a:r>
            <a:r>
              <a:rPr lang="en-US" sz="2000" b="1" dirty="0"/>
              <a:t> (grandfathers those currently over 65)</a:t>
            </a:r>
          </a:p>
          <a:p>
            <a:pPr marL="765175" lvl="1" indent="-365125"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endParaRPr lang="en-US" sz="2400" b="1" dirty="0"/>
          </a:p>
          <a:p>
            <a:pPr marL="365125" indent="-365125"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2423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987443"/>
              </p:ext>
            </p:extLst>
          </p:nvPr>
        </p:nvGraphicFramePr>
        <p:xfrm>
          <a:off x="685802" y="1524000"/>
          <a:ext cx="7772399" cy="3810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20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846"/>
                          </a:solidFill>
                        </a:rPr>
                        <a:t>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846"/>
                          </a:solidFill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846"/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846"/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846"/>
                          </a:solidFill>
                        </a:rPr>
                        <a:t>2017</a:t>
                      </a:r>
                      <a:r>
                        <a:rPr lang="en-US" sz="1400" b="0" dirty="0">
                          <a:solidFill>
                            <a:srgbClr val="003846"/>
                          </a:solidFill>
                        </a:rPr>
                        <a:t>*</a:t>
                      </a:r>
                      <a:endParaRPr lang="en-US" sz="2000" b="0" dirty="0">
                        <a:solidFill>
                          <a:srgbClr val="00384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Basic 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$295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$597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$989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$1,201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Housing allowance</a:t>
                      </a:r>
                      <a:r>
                        <a:rPr lang="en-US" sz="1400" baseline="30000" dirty="0">
                          <a:solidFill>
                            <a:srgbClr val="003846"/>
                          </a:solidFill>
                        </a:rPr>
                        <a:t>†</a:t>
                      </a:r>
                      <a:endParaRPr lang="en-US" sz="1600" baseline="30000" dirty="0">
                        <a:solidFill>
                          <a:srgbClr val="003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--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$277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$555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$842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2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Cumulative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846"/>
                          </a:solidFill>
                        </a:rPr>
                        <a:t>$295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846"/>
                          </a:solidFill>
                        </a:rPr>
                        <a:t>$1,169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846"/>
                          </a:solidFill>
                        </a:rPr>
                        <a:t>$2,713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$4,756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3846"/>
                          </a:solidFill>
                        </a:rPr>
                        <a:t>O-3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3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3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3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384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Basic 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$563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$1,141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$1,885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$2,288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Housing allowance</a:t>
                      </a:r>
                      <a:r>
                        <a:rPr lang="en-US" sz="1600" baseline="30000" dirty="0">
                          <a:solidFill>
                            <a:srgbClr val="003846"/>
                          </a:solidFill>
                        </a:rPr>
                        <a:t>†</a:t>
                      </a:r>
                      <a:endParaRPr lang="en-US" sz="1600" dirty="0">
                        <a:solidFill>
                          <a:srgbClr val="0038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--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$329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$661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$1,002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02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3846"/>
                          </a:solidFill>
                        </a:rPr>
                        <a:t>Cumulative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846"/>
                          </a:solidFill>
                        </a:rPr>
                        <a:t>$563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846"/>
                          </a:solidFill>
                        </a:rPr>
                        <a:t>$2,033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846"/>
                          </a:solidFill>
                        </a:rPr>
                        <a:t>$4,579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$7,869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4213" y="445871"/>
            <a:ext cx="7772400" cy="60455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384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Losses From Repeated Pay and BAH Caps</a:t>
            </a:r>
            <a:endParaRPr lang="en-US" sz="3400" b="1" dirty="0">
              <a:solidFill>
                <a:srgbClr val="00384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2" y="5326616"/>
            <a:ext cx="777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3846"/>
                </a:solidFill>
              </a:rPr>
              <a:t>*Assumes 2017 average rental prices remain flat</a:t>
            </a:r>
            <a:br>
              <a:rPr lang="en-US" sz="900" dirty="0">
                <a:solidFill>
                  <a:srgbClr val="003846"/>
                </a:solidFill>
              </a:rPr>
            </a:br>
            <a:r>
              <a:rPr lang="en-US" sz="900" baseline="30000" dirty="0">
                <a:solidFill>
                  <a:srgbClr val="003846"/>
                </a:solidFill>
              </a:rPr>
              <a:t>† </a:t>
            </a:r>
            <a:r>
              <a:rPr lang="en-US" sz="900" dirty="0">
                <a:solidFill>
                  <a:srgbClr val="003846"/>
                </a:solidFill>
              </a:rPr>
              <a:t>Assumes Washington, DC BAH rates</a:t>
            </a:r>
          </a:p>
          <a:p>
            <a:r>
              <a:rPr lang="en-US" sz="1200" dirty="0">
                <a:solidFill>
                  <a:srgbClr val="003846"/>
                </a:solidFill>
              </a:rPr>
              <a:t>Sources: DFAS, Defense Travel Management Office</a:t>
            </a:r>
            <a:endParaRPr lang="en-US" sz="1100" dirty="0">
              <a:solidFill>
                <a:srgbClr val="0038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4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Commissary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2487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FY16 Budget:  $300+M Budget Cut</a:t>
            </a:r>
          </a:p>
          <a:p>
            <a:pPr lvl="1"/>
            <a:r>
              <a:rPr lang="en-US" sz="2000" b="1" dirty="0"/>
              <a:t>Assumed privatizing commissaries</a:t>
            </a:r>
          </a:p>
          <a:p>
            <a:pPr marL="457200" lvl="1" indent="0">
              <a:buNone/>
            </a:pPr>
            <a:endParaRPr lang="en-US" sz="2000" b="1" dirty="0"/>
          </a:p>
          <a:p>
            <a:r>
              <a:rPr lang="en-US" sz="2400" b="1" dirty="0"/>
              <a:t>FY16 NDAA:  Report on budget neutrality for defense resale, followed by pilots that must sustain same:</a:t>
            </a:r>
          </a:p>
          <a:p>
            <a:pPr lvl="2"/>
            <a:r>
              <a:rPr lang="en-US" sz="1800" b="1" dirty="0"/>
              <a:t>Beneficiary savings/satisfaction </a:t>
            </a:r>
          </a:p>
          <a:p>
            <a:pPr lvl="2"/>
            <a:r>
              <a:rPr lang="en-US" sz="1800" b="1" dirty="0"/>
              <a:t>Quality of goods</a:t>
            </a:r>
          </a:p>
          <a:p>
            <a:pPr lvl="2"/>
            <a:endParaRPr lang="en-US" sz="1800" b="1" dirty="0"/>
          </a:p>
          <a:p>
            <a:r>
              <a:rPr lang="en-US" sz="2400" b="1" dirty="0"/>
              <a:t>FY17 Budget:  $200+M Budget Cut</a:t>
            </a:r>
          </a:p>
          <a:p>
            <a:pPr lvl="1"/>
            <a:r>
              <a:rPr lang="en-US" sz="2000" b="1" dirty="0"/>
              <a:t>While inconsistent with FY16 NDAA, </a:t>
            </a:r>
            <a:r>
              <a:rPr lang="en-US" sz="2000" b="1" dirty="0" err="1"/>
              <a:t>DeCA</a:t>
            </a:r>
            <a:r>
              <a:rPr lang="en-US" sz="2000" b="1" dirty="0"/>
              <a:t> under-execution of previous budget years will cushion this cut</a:t>
            </a:r>
          </a:p>
          <a:p>
            <a:pPr lvl="1"/>
            <a:r>
              <a:rPr lang="en-US" sz="2000" b="1" dirty="0"/>
              <a:t>FY16 NDAA report still not released (due Mar. 1 2016)</a:t>
            </a:r>
          </a:p>
          <a:p>
            <a:pPr marL="457200" lvl="1" indent="0">
              <a:buNone/>
            </a:pPr>
            <a:endParaRPr lang="en-US" sz="2000" b="1" dirty="0"/>
          </a:p>
          <a:p>
            <a:r>
              <a:rPr lang="en-US" sz="2400" b="1" dirty="0"/>
              <a:t>Key Benefit:  30% commissary savings = 6-9% basic pay raise for E-5 w/ family of 4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3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2A7FCB0-4F93-4FBC-9D40-318FD8F40036}" type="slidenum">
              <a:rPr lang="en-US" altLang="en-US" sz="1400" smtClean="0">
                <a:solidFill>
                  <a:srgbClr val="003366"/>
                </a:solidFill>
              </a:rPr>
              <a:pPr/>
              <a:t>7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8703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Storming the Hill:</a:t>
            </a:r>
            <a:br>
              <a:rPr lang="en-US" altLang="en-US" dirty="0"/>
            </a:br>
            <a:r>
              <a:rPr lang="en-US" altLang="en-US" dirty="0"/>
              <a:t>Key Issues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880" y="2105025"/>
            <a:ext cx="8940800" cy="3990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/>
            <a:r>
              <a:rPr lang="en-US" altLang="en-US" sz="2800" b="1" dirty="0"/>
              <a:t>Reject Disproportional TRICARE Fee Hikes</a:t>
            </a:r>
          </a:p>
          <a:p>
            <a:pPr eaLnBrk="1" hangingPunct="1"/>
            <a:endParaRPr lang="en-US" altLang="en-US" sz="1400" b="1" dirty="0"/>
          </a:p>
          <a:p>
            <a:pPr eaLnBrk="1" hangingPunct="1"/>
            <a:endParaRPr lang="en-US" altLang="en-US" sz="1400" b="1" dirty="0"/>
          </a:p>
          <a:p>
            <a:pPr eaLnBrk="1" hangingPunct="1"/>
            <a:r>
              <a:rPr lang="en-US" altLang="en-US" sz="2800" b="1" dirty="0"/>
              <a:t>Protect SBP-DIC Survivors</a:t>
            </a:r>
            <a:endParaRPr lang="en-US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0104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CE75823-840E-4282-963B-0DD92BE82CB0}" type="slidenum">
              <a:rPr lang="en-US" altLang="en-US" sz="1400" smtClean="0">
                <a:solidFill>
                  <a:srgbClr val="003366"/>
                </a:solidFill>
              </a:rPr>
              <a:pPr/>
              <a:t>8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605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TRICARE Issue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3385"/>
            <a:ext cx="9144000" cy="4551362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altLang="en-US" sz="2800" b="1" dirty="0"/>
              <a:t>DoD “Health Reform” Proposal Is:</a:t>
            </a:r>
          </a:p>
          <a:p>
            <a:pPr>
              <a:buFontTx/>
              <a:buChar char="•"/>
            </a:pPr>
            <a:endParaRPr lang="en-US" altLang="en-US" sz="800" b="1" dirty="0"/>
          </a:p>
          <a:p>
            <a:pPr lvl="1">
              <a:buFontTx/>
              <a:buChar char="•"/>
            </a:pPr>
            <a:r>
              <a:rPr lang="en-US" altLang="en-US" b="1" dirty="0"/>
              <a:t>Vague on Fixing Documented Shortfalls</a:t>
            </a:r>
          </a:p>
          <a:p>
            <a:pPr lvl="2">
              <a:buFontTx/>
              <a:buChar char="•"/>
            </a:pPr>
            <a:r>
              <a:rPr lang="en-US" altLang="en-US" b="1" dirty="0"/>
              <a:t>Access; referrals; continuity of care</a:t>
            </a:r>
          </a:p>
          <a:p>
            <a:pPr lvl="2">
              <a:buFontTx/>
              <a:buChar char="•"/>
            </a:pPr>
            <a:endParaRPr lang="en-US" altLang="en-US" sz="1100" b="1" dirty="0"/>
          </a:p>
          <a:p>
            <a:pPr lvl="1">
              <a:buFontTx/>
              <a:buChar char="•"/>
            </a:pPr>
            <a:r>
              <a:rPr lang="en-US" altLang="en-US" b="1" dirty="0"/>
              <a:t>Specific on Lots of Beneficiary Fee Hikes</a:t>
            </a:r>
          </a:p>
          <a:p>
            <a:pPr lvl="2">
              <a:buFontTx/>
              <a:buChar char="•"/>
            </a:pPr>
            <a:r>
              <a:rPr lang="en-US" altLang="en-US" b="1" dirty="0"/>
              <a:t>New enrollment fees for TRICARE Standard &amp; TFL</a:t>
            </a:r>
          </a:p>
          <a:p>
            <a:pPr lvl="2">
              <a:buFontTx/>
              <a:buChar char="•"/>
            </a:pPr>
            <a:r>
              <a:rPr lang="en-US" altLang="en-US" b="1" dirty="0"/>
              <a:t>Heavy out-of-network penalties</a:t>
            </a:r>
          </a:p>
          <a:p>
            <a:pPr lvl="2">
              <a:buFontTx/>
              <a:buChar char="•"/>
            </a:pPr>
            <a:r>
              <a:rPr lang="en-US" altLang="en-US" b="1" dirty="0"/>
              <a:t>Double Rx copays over 10 years</a:t>
            </a:r>
          </a:p>
          <a:p>
            <a:pPr lvl="2">
              <a:buFontTx/>
              <a:buChar char="•"/>
            </a:pPr>
            <a:r>
              <a:rPr lang="en-US" altLang="en-US" b="1" dirty="0"/>
              <a:t>Means-Tested TFL Fee</a:t>
            </a:r>
          </a:p>
          <a:p>
            <a:pPr lvl="2">
              <a:buFontTx/>
              <a:buChar char="•"/>
            </a:pPr>
            <a:endParaRPr lang="en-US" altLang="en-US" sz="1100" dirty="0"/>
          </a:p>
          <a:p>
            <a:pPr>
              <a:buFontTx/>
              <a:buChar char="•"/>
            </a:pPr>
            <a:r>
              <a:rPr lang="en-US" altLang="en-US" sz="2800" b="1" dirty="0"/>
              <a:t>Shift $50B to Beneficiaries Over 10 </a:t>
            </a:r>
            <a:r>
              <a:rPr lang="en-US" altLang="en-US" sz="2800" b="1" dirty="0" err="1"/>
              <a:t>yrs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4436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938</Words>
  <Application>Microsoft Office PowerPoint</Application>
  <PresentationFormat>On-screen Show (4:3)</PresentationFormat>
  <Paragraphs>391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Gill Sans</vt:lpstr>
      <vt:lpstr>Lato</vt:lpstr>
      <vt:lpstr>Times</vt:lpstr>
      <vt:lpstr>Times New Roman</vt:lpstr>
      <vt:lpstr>Wingdings</vt:lpstr>
      <vt:lpstr>Office Theme</vt:lpstr>
      <vt:lpstr>Chart</vt:lpstr>
      <vt:lpstr>Legislative Update First Flight Chapter /  NC Council of Chapters  CDR René Campos USN (Ret.)  April 1- 2, 2016 </vt:lpstr>
      <vt:lpstr>Overview</vt:lpstr>
      <vt:lpstr>Environment on Capitol Hill</vt:lpstr>
      <vt:lpstr>Budget Tide Has Turned</vt:lpstr>
      <vt:lpstr>FY17 Budget Details</vt:lpstr>
      <vt:lpstr>Losses From Repeated Pay and BAH Caps</vt:lpstr>
      <vt:lpstr>Commissary Funding</vt:lpstr>
      <vt:lpstr>Storming the Hill: Key Issues</vt:lpstr>
      <vt:lpstr>TRICARE Issue</vt:lpstr>
      <vt:lpstr> DoD Health Costs Are NOT Growing,  Let Alone “Out of Control” ($B) </vt:lpstr>
      <vt:lpstr>Net Annual Impact of DoD-Proposed  TRICARE Fee Hikes on Families</vt:lpstr>
      <vt:lpstr>DoD-Proposed Pharmacy Copays</vt:lpstr>
      <vt:lpstr>PowerPoint Presentation</vt:lpstr>
      <vt:lpstr>PowerPoint Presentation</vt:lpstr>
      <vt:lpstr>MOAA Position</vt:lpstr>
      <vt:lpstr>MOAA Position (Cont’d)</vt:lpstr>
      <vt:lpstr> SBP-DIC Issue  DIC Should be Added to SBP, Not Subtracted from It</vt:lpstr>
      <vt:lpstr>Special Survivor Indemnity Allowance (SSIA) Compensates Partially</vt:lpstr>
      <vt:lpstr>What Next on SBP-DIC?</vt:lpstr>
      <vt:lpstr>Looking Ahead</vt:lpstr>
      <vt:lpstr> 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Relations Overview</dc:title>
  <dc:creator>Janette Kim2</dc:creator>
  <cp:lastModifiedBy>Douglas Ehrhardt</cp:lastModifiedBy>
  <cp:revision>226</cp:revision>
  <cp:lastPrinted>2016-03-25T14:24:09Z</cp:lastPrinted>
  <dcterms:created xsi:type="dcterms:W3CDTF">2015-03-18T15:17:52Z</dcterms:created>
  <dcterms:modified xsi:type="dcterms:W3CDTF">2016-03-28T21:16:33Z</dcterms:modified>
</cp:coreProperties>
</file>